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Helvetica World" panose="020B0500040000020004" pitchFamily="34" charset="-128"/>
      <p:regular r:id="rId12"/>
    </p:embeddedFont>
    <p:embeddedFont>
      <p:font typeface="Canva Sans" panose="020B0503030501040103" pitchFamily="34" charset="0"/>
      <p:regular r:id="rId13"/>
    </p:embeddedFont>
    <p:embeddedFont>
      <p:font typeface="Kingred Modern"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2.fntdata"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font" Target="fonts/font1.fntdata"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3.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 Id="rId9" Type="http://schemas.openxmlformats.org/officeDocument/2006/relationships/image" Target="../media/image8.png" /></Relationships>
</file>

<file path=ppt/slides/_rels/slide10.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 Id="rId9" Type="http://schemas.openxmlformats.org/officeDocument/2006/relationships/image" Target="../media/image8.png" /></Relationships>
</file>

<file path=ppt/slides/_rels/slide2.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 Id="rId9" Type="http://schemas.openxmlformats.org/officeDocument/2006/relationships/image" Target="../media/image8.png" /></Relationships>
</file>

<file path=ppt/slides/_rels/slide3.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png" /></Relationships>
</file>

<file path=ppt/slides/_rels/slide4.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hyperlink" Target="https://deviceauthority.com/unpacking-iot-architecture-layers-and-components-explained/#:~:text=a%20vital%20platform%20for%20humans%20to%20interact%20with%20the%20system" TargetMode="External" /><Relationship Id="rId5" Type="http://schemas.openxmlformats.org/officeDocument/2006/relationships/image" Target="../media/image4.png" /><Relationship Id="rId10" Type="http://schemas.openxmlformats.org/officeDocument/2006/relationships/image" Target="../media/image10.png" /><Relationship Id="rId4" Type="http://schemas.openxmlformats.org/officeDocument/2006/relationships/image" Target="../media/image3.png" /><Relationship Id="rId9" Type="http://schemas.openxmlformats.org/officeDocument/2006/relationships/image" Target="../media/image8.png" /></Relationships>
</file>

<file path=ppt/slides/_rels/slide5.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11.png" /><Relationship Id="rId4" Type="http://schemas.openxmlformats.org/officeDocument/2006/relationships/image" Target="../media/image3.png" /><Relationship Id="rId9" Type="http://schemas.openxmlformats.org/officeDocument/2006/relationships/image" Target="../media/image8.png" /></Relationships>
</file>

<file path=ppt/slides/_rels/slide6.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12.png" /><Relationship Id="rId4" Type="http://schemas.openxmlformats.org/officeDocument/2006/relationships/image" Target="../media/image3.png" /><Relationship Id="rId9" Type="http://schemas.openxmlformats.org/officeDocument/2006/relationships/image" Target="../media/image8.png" /></Relationships>
</file>

<file path=ppt/slides/_rels/slide7.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13.png" /><Relationship Id="rId4" Type="http://schemas.openxmlformats.org/officeDocument/2006/relationships/image" Target="../media/image3.png" /><Relationship Id="rId9" Type="http://schemas.openxmlformats.org/officeDocument/2006/relationships/image" Target="../media/image8.png" /></Relationships>
</file>

<file path=ppt/slides/_rels/slide8.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14.png" /><Relationship Id="rId4" Type="http://schemas.openxmlformats.org/officeDocument/2006/relationships/image" Target="../media/image3.png" /><Relationship Id="rId9" Type="http://schemas.openxmlformats.org/officeDocument/2006/relationships/image" Target="../media/image8.png" /></Relationships>
</file>

<file path=ppt/slides/_rels/slide9.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15.png" /><Relationship Id="rId4" Type="http://schemas.openxmlformats.org/officeDocument/2006/relationships/image" Target="../media/image3.png" /><Relationship Id="rId9"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2802904" y="9019220"/>
            <a:ext cx="3465428" cy="3943588"/>
          </a:xfrm>
          <a:custGeom>
            <a:avLst/>
            <a:gdLst/>
            <a:ahLst/>
            <a:cxnLst/>
            <a:rect l="l" t="t" r="r" b="b"/>
            <a:pathLst>
              <a:path w="3465428" h="3943588">
                <a:moveTo>
                  <a:pt x="0" y="0"/>
                </a:moveTo>
                <a:lnTo>
                  <a:pt x="3465428" y="0"/>
                </a:lnTo>
                <a:lnTo>
                  <a:pt x="3465428" y="3943588"/>
                </a:lnTo>
                <a:lnTo>
                  <a:pt x="0" y="3943588"/>
                </a:lnTo>
                <a:lnTo>
                  <a:pt x="0" y="0"/>
                </a:lnTo>
                <a:close/>
              </a:path>
            </a:pathLst>
          </a:custGeom>
          <a:blipFill>
            <a:blip r:embed="rId3"/>
            <a:stretch>
              <a:fillRect/>
            </a:stretch>
          </a:blipFill>
        </p:spPr>
      </p:sp>
      <p:sp>
        <p:nvSpPr>
          <p:cNvPr id="4" name="Freeform 4"/>
          <p:cNvSpPr/>
          <p:nvPr/>
        </p:nvSpPr>
        <p:spPr>
          <a:xfrm>
            <a:off x="15563882" y="8045750"/>
            <a:ext cx="3390836" cy="3132284"/>
          </a:xfrm>
          <a:custGeom>
            <a:avLst/>
            <a:gdLst/>
            <a:ahLst/>
            <a:cxnLst/>
            <a:rect l="l" t="t" r="r" b="b"/>
            <a:pathLst>
              <a:path w="3390836" h="3132284">
                <a:moveTo>
                  <a:pt x="0" y="0"/>
                </a:moveTo>
                <a:lnTo>
                  <a:pt x="3390836" y="0"/>
                </a:lnTo>
                <a:lnTo>
                  <a:pt x="3390836" y="3132285"/>
                </a:lnTo>
                <a:lnTo>
                  <a:pt x="0" y="3132285"/>
                </a:lnTo>
                <a:lnTo>
                  <a:pt x="0" y="0"/>
                </a:lnTo>
                <a:close/>
              </a:path>
            </a:pathLst>
          </a:custGeom>
          <a:blipFill>
            <a:blip r:embed="rId4"/>
            <a:stretch>
              <a:fillRect/>
            </a:stretch>
          </a:blipFill>
        </p:spPr>
      </p:sp>
      <p:sp>
        <p:nvSpPr>
          <p:cNvPr id="5" name="Freeform 5"/>
          <p:cNvSpPr/>
          <p:nvPr/>
        </p:nvSpPr>
        <p:spPr>
          <a:xfrm rot="735098">
            <a:off x="17012790" y="5558490"/>
            <a:ext cx="2550420" cy="2355951"/>
          </a:xfrm>
          <a:custGeom>
            <a:avLst/>
            <a:gdLst/>
            <a:ahLst/>
            <a:cxnLst/>
            <a:rect l="l" t="t" r="r" b="b"/>
            <a:pathLst>
              <a:path w="2550420" h="2355951">
                <a:moveTo>
                  <a:pt x="0" y="0"/>
                </a:moveTo>
                <a:lnTo>
                  <a:pt x="2550420" y="0"/>
                </a:lnTo>
                <a:lnTo>
                  <a:pt x="2550420" y="2355951"/>
                </a:lnTo>
                <a:lnTo>
                  <a:pt x="0" y="2355951"/>
                </a:lnTo>
                <a:lnTo>
                  <a:pt x="0" y="0"/>
                </a:lnTo>
                <a:close/>
              </a:path>
            </a:pathLst>
          </a:custGeom>
          <a:blipFill>
            <a:blip r:embed="rId4"/>
            <a:stretch>
              <a:fillRect/>
            </a:stretch>
          </a:blipFill>
        </p:spPr>
      </p:sp>
      <p:sp>
        <p:nvSpPr>
          <p:cNvPr id="6" name="Freeform 6"/>
          <p:cNvSpPr/>
          <p:nvPr/>
        </p:nvSpPr>
        <p:spPr>
          <a:xfrm rot="3880940" flipH="1">
            <a:off x="-859658" y="693803"/>
            <a:ext cx="3227254" cy="4927105"/>
          </a:xfrm>
          <a:custGeom>
            <a:avLst/>
            <a:gdLst/>
            <a:ahLst/>
            <a:cxnLst/>
            <a:rect l="l" t="t" r="r" b="b"/>
            <a:pathLst>
              <a:path w="3227254" h="4927105">
                <a:moveTo>
                  <a:pt x="3227254" y="0"/>
                </a:moveTo>
                <a:lnTo>
                  <a:pt x="0" y="0"/>
                </a:lnTo>
                <a:lnTo>
                  <a:pt x="0" y="4927105"/>
                </a:lnTo>
                <a:lnTo>
                  <a:pt x="3227254" y="4927105"/>
                </a:lnTo>
                <a:lnTo>
                  <a:pt x="3227254" y="0"/>
                </a:lnTo>
                <a:close/>
              </a:path>
            </a:pathLst>
          </a:custGeom>
          <a:blipFill>
            <a:blip r:embed="rId5"/>
            <a:stretch>
              <a:fillRect/>
            </a:stretch>
          </a:blipFill>
        </p:spPr>
      </p:sp>
      <p:sp>
        <p:nvSpPr>
          <p:cNvPr id="7" name="Freeform 7"/>
          <p:cNvSpPr/>
          <p:nvPr/>
        </p:nvSpPr>
        <p:spPr>
          <a:xfrm rot="2700000" flipH="1">
            <a:off x="-367506" y="-2305346"/>
            <a:ext cx="1826987" cy="4610693"/>
          </a:xfrm>
          <a:custGeom>
            <a:avLst/>
            <a:gdLst/>
            <a:ahLst/>
            <a:cxnLst/>
            <a:rect l="l" t="t" r="r" b="b"/>
            <a:pathLst>
              <a:path w="1826987" h="4610693">
                <a:moveTo>
                  <a:pt x="1826987" y="0"/>
                </a:moveTo>
                <a:lnTo>
                  <a:pt x="0" y="0"/>
                </a:lnTo>
                <a:lnTo>
                  <a:pt x="0" y="4610692"/>
                </a:lnTo>
                <a:lnTo>
                  <a:pt x="1826987" y="4610692"/>
                </a:lnTo>
                <a:lnTo>
                  <a:pt x="1826987" y="0"/>
                </a:lnTo>
                <a:close/>
              </a:path>
            </a:pathLst>
          </a:custGeom>
          <a:blipFill>
            <a:blip r:embed="rId6"/>
            <a:stretch>
              <a:fillRect/>
            </a:stretch>
          </a:blipFill>
        </p:spPr>
      </p:sp>
      <p:sp>
        <p:nvSpPr>
          <p:cNvPr id="8" name="Freeform 8"/>
          <p:cNvSpPr/>
          <p:nvPr/>
        </p:nvSpPr>
        <p:spPr>
          <a:xfrm rot="8862344">
            <a:off x="2042299" y="-3686438"/>
            <a:ext cx="5543601" cy="5399367"/>
          </a:xfrm>
          <a:custGeom>
            <a:avLst/>
            <a:gdLst/>
            <a:ahLst/>
            <a:cxnLst/>
            <a:rect l="l" t="t" r="r" b="b"/>
            <a:pathLst>
              <a:path w="5543601" h="5399367">
                <a:moveTo>
                  <a:pt x="0" y="0"/>
                </a:moveTo>
                <a:lnTo>
                  <a:pt x="5543601" y="0"/>
                </a:lnTo>
                <a:lnTo>
                  <a:pt x="5543601" y="5399367"/>
                </a:lnTo>
                <a:lnTo>
                  <a:pt x="0" y="5399367"/>
                </a:lnTo>
                <a:lnTo>
                  <a:pt x="0" y="0"/>
                </a:lnTo>
                <a:close/>
              </a:path>
            </a:pathLst>
          </a:custGeom>
          <a:blipFill>
            <a:blip r:embed="rId7"/>
            <a:stretch>
              <a:fillRect/>
            </a:stretch>
          </a:blipFill>
        </p:spPr>
      </p:sp>
      <p:sp>
        <p:nvSpPr>
          <p:cNvPr id="9" name="Freeform 9"/>
          <p:cNvSpPr/>
          <p:nvPr/>
        </p:nvSpPr>
        <p:spPr>
          <a:xfrm>
            <a:off x="11233907" y="-4481194"/>
            <a:ext cx="8550234" cy="8229600"/>
          </a:xfrm>
          <a:custGeom>
            <a:avLst/>
            <a:gdLst/>
            <a:ahLst/>
            <a:cxnLst/>
            <a:rect l="l" t="t" r="r" b="b"/>
            <a:pathLst>
              <a:path w="8550234" h="8229600">
                <a:moveTo>
                  <a:pt x="0" y="0"/>
                </a:moveTo>
                <a:lnTo>
                  <a:pt x="8550233" y="0"/>
                </a:lnTo>
                <a:lnTo>
                  <a:pt x="8550233" y="8229600"/>
                </a:lnTo>
                <a:lnTo>
                  <a:pt x="0" y="8229600"/>
                </a:lnTo>
                <a:lnTo>
                  <a:pt x="0" y="0"/>
                </a:lnTo>
                <a:close/>
              </a:path>
            </a:pathLst>
          </a:custGeom>
          <a:blipFill>
            <a:blip r:embed="rId8"/>
            <a:stretch>
              <a:fillRect/>
            </a:stretch>
          </a:blipFill>
        </p:spPr>
      </p:sp>
      <p:sp>
        <p:nvSpPr>
          <p:cNvPr id="10" name="Freeform 10"/>
          <p:cNvSpPr/>
          <p:nvPr/>
        </p:nvSpPr>
        <p:spPr>
          <a:xfrm>
            <a:off x="-3054723" y="7063235"/>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8"/>
            <a:stretch>
              <a:fillRect/>
            </a:stretch>
          </a:blipFill>
        </p:spPr>
      </p:sp>
      <p:sp>
        <p:nvSpPr>
          <p:cNvPr id="11" name="Freeform 11"/>
          <p:cNvSpPr/>
          <p:nvPr/>
        </p:nvSpPr>
        <p:spPr>
          <a:xfrm>
            <a:off x="-256763" y="7383999"/>
            <a:ext cx="3651885" cy="8229600"/>
          </a:xfrm>
          <a:custGeom>
            <a:avLst/>
            <a:gdLst/>
            <a:ahLst/>
            <a:cxnLst/>
            <a:rect l="l" t="t" r="r" b="b"/>
            <a:pathLst>
              <a:path w="3651885" h="8229600">
                <a:moveTo>
                  <a:pt x="0" y="0"/>
                </a:moveTo>
                <a:lnTo>
                  <a:pt x="3651885" y="0"/>
                </a:lnTo>
                <a:lnTo>
                  <a:pt x="3651885" y="8229600"/>
                </a:lnTo>
                <a:lnTo>
                  <a:pt x="0" y="8229600"/>
                </a:lnTo>
                <a:lnTo>
                  <a:pt x="0" y="0"/>
                </a:lnTo>
                <a:close/>
              </a:path>
            </a:pathLst>
          </a:custGeom>
          <a:blipFill>
            <a:blip r:embed="rId9"/>
            <a:stretch>
              <a:fillRect/>
            </a:stretch>
          </a:blipFill>
        </p:spPr>
      </p:sp>
      <p:sp>
        <p:nvSpPr>
          <p:cNvPr id="12" name="Freeform 12"/>
          <p:cNvSpPr/>
          <p:nvPr/>
        </p:nvSpPr>
        <p:spPr>
          <a:xfrm flipV="1">
            <a:off x="14301621" y="-5072245"/>
            <a:ext cx="3651885" cy="8229600"/>
          </a:xfrm>
          <a:custGeom>
            <a:avLst/>
            <a:gdLst/>
            <a:ahLst/>
            <a:cxnLst/>
            <a:rect l="l" t="t" r="r" b="b"/>
            <a:pathLst>
              <a:path w="3651885" h="8229600">
                <a:moveTo>
                  <a:pt x="0" y="8229600"/>
                </a:moveTo>
                <a:lnTo>
                  <a:pt x="3651885" y="8229600"/>
                </a:lnTo>
                <a:lnTo>
                  <a:pt x="3651885" y="0"/>
                </a:lnTo>
                <a:lnTo>
                  <a:pt x="0" y="0"/>
                </a:lnTo>
                <a:lnTo>
                  <a:pt x="0" y="8229600"/>
                </a:lnTo>
                <a:close/>
              </a:path>
            </a:pathLst>
          </a:custGeom>
          <a:blipFill>
            <a:blip r:embed="rId9"/>
            <a:stretch>
              <a:fillRect/>
            </a:stretch>
          </a:blipFill>
        </p:spPr>
      </p:sp>
      <p:sp>
        <p:nvSpPr>
          <p:cNvPr id="13" name="TextBox 13"/>
          <p:cNvSpPr txBox="1"/>
          <p:nvPr/>
        </p:nvSpPr>
        <p:spPr>
          <a:xfrm>
            <a:off x="2668325" y="887226"/>
            <a:ext cx="12951349" cy="3734367"/>
          </a:xfrm>
          <a:prstGeom prst="rect">
            <a:avLst/>
          </a:prstGeom>
        </p:spPr>
        <p:txBody>
          <a:bodyPr lIns="0" tIns="0" rIns="0" bIns="0" rtlCol="0" anchor="t">
            <a:spAutoFit/>
          </a:bodyPr>
          <a:lstStyle/>
          <a:p>
            <a:pPr algn="ctr">
              <a:lnSpc>
                <a:spcPts val="9949"/>
              </a:lnSpc>
            </a:pPr>
            <a:r>
              <a:rPr lang="en-US" sz="7106">
                <a:solidFill>
                  <a:srgbClr val="6E4823"/>
                </a:solidFill>
                <a:latin typeface="Kingred Modern"/>
                <a:ea typeface="Kingred Modern"/>
                <a:cs typeface="Kingred Modern"/>
                <a:sym typeface="Kingred Modern"/>
              </a:rPr>
              <a:t>IOT ARCHITECTURE </a:t>
            </a:r>
          </a:p>
          <a:p>
            <a:pPr algn="ctr">
              <a:lnSpc>
                <a:spcPts val="9949"/>
              </a:lnSpc>
            </a:pPr>
            <a:r>
              <a:rPr lang="en-US" sz="7106">
                <a:solidFill>
                  <a:srgbClr val="6E4823"/>
                </a:solidFill>
                <a:latin typeface="Kingred Modern"/>
                <a:ea typeface="Kingred Modern"/>
                <a:cs typeface="Kingred Modern"/>
                <a:sym typeface="Kingred Modern"/>
              </a:rPr>
              <a:t>&amp;</a:t>
            </a:r>
          </a:p>
          <a:p>
            <a:pPr algn="ctr">
              <a:lnSpc>
                <a:spcPts val="9949"/>
              </a:lnSpc>
            </a:pPr>
            <a:r>
              <a:rPr lang="en-US" sz="7106">
                <a:solidFill>
                  <a:srgbClr val="6E4823"/>
                </a:solidFill>
                <a:latin typeface="Kingred Modern"/>
                <a:ea typeface="Kingred Modern"/>
                <a:cs typeface="Kingred Modern"/>
                <a:sym typeface="Kingred Modern"/>
              </a:rPr>
              <a:t>CHALLENGES</a:t>
            </a:r>
          </a:p>
        </p:txBody>
      </p:sp>
      <p:sp>
        <p:nvSpPr>
          <p:cNvPr id="14" name="TextBox 14"/>
          <p:cNvSpPr txBox="1"/>
          <p:nvPr/>
        </p:nvSpPr>
        <p:spPr>
          <a:xfrm>
            <a:off x="1569179" y="6366196"/>
            <a:ext cx="5271946" cy="3471959"/>
          </a:xfrm>
          <a:prstGeom prst="rect">
            <a:avLst/>
          </a:prstGeom>
        </p:spPr>
        <p:txBody>
          <a:bodyPr lIns="0" tIns="0" rIns="0" bIns="0" rtlCol="0" anchor="t">
            <a:spAutoFit/>
          </a:bodyPr>
          <a:lstStyle/>
          <a:p>
            <a:pPr algn="l">
              <a:lnSpc>
                <a:spcPts val="5520"/>
              </a:lnSpc>
            </a:pPr>
            <a:r>
              <a:rPr lang="en-US" sz="3943">
                <a:solidFill>
                  <a:srgbClr val="6E4823"/>
                </a:solidFill>
                <a:latin typeface="Kingred Modern"/>
                <a:ea typeface="Kingred Modern"/>
                <a:cs typeface="Kingred Modern"/>
                <a:sym typeface="Kingred Modern"/>
              </a:rPr>
              <a:t>PREPARED BY</a:t>
            </a:r>
          </a:p>
          <a:p>
            <a:pPr algn="l">
              <a:lnSpc>
                <a:spcPts val="5520"/>
              </a:lnSpc>
            </a:pPr>
            <a:r>
              <a:rPr lang="en-US" sz="3943">
                <a:solidFill>
                  <a:srgbClr val="6E4823"/>
                </a:solidFill>
                <a:latin typeface="Kingred Modern"/>
                <a:ea typeface="Kingred Modern"/>
                <a:cs typeface="Kingred Modern"/>
                <a:sym typeface="Kingred Modern"/>
              </a:rPr>
              <a:t>MARIA JAHAN MIM</a:t>
            </a:r>
          </a:p>
          <a:p>
            <a:pPr algn="l">
              <a:lnSpc>
                <a:spcPts val="5520"/>
              </a:lnSpc>
            </a:pPr>
            <a:r>
              <a:rPr lang="en-US" sz="3943">
                <a:solidFill>
                  <a:srgbClr val="6E4823"/>
                </a:solidFill>
                <a:latin typeface="Kingred Modern"/>
                <a:ea typeface="Kingred Modern"/>
                <a:cs typeface="Kingred Modern"/>
                <a:sym typeface="Kingred Modern"/>
              </a:rPr>
              <a:t>ID:2101022</a:t>
            </a:r>
          </a:p>
          <a:p>
            <a:pPr algn="l">
              <a:lnSpc>
                <a:spcPts val="5520"/>
              </a:lnSpc>
            </a:pPr>
            <a:endParaRPr lang="en-US" sz="3943">
              <a:solidFill>
                <a:srgbClr val="6E4823"/>
              </a:solidFill>
              <a:latin typeface="Kingred Modern"/>
              <a:ea typeface="Kingred Modern"/>
              <a:cs typeface="Kingred Modern"/>
              <a:sym typeface="Kingred Modern"/>
            </a:endParaRPr>
          </a:p>
          <a:p>
            <a:pPr algn="l">
              <a:lnSpc>
                <a:spcPts val="5520"/>
              </a:lnSpc>
              <a:spcBef>
                <a:spcPct val="0"/>
              </a:spcBef>
            </a:pPr>
            <a:endParaRPr lang="en-US" sz="3943">
              <a:solidFill>
                <a:srgbClr val="6E4823"/>
              </a:solidFill>
              <a:latin typeface="Kingred Modern"/>
              <a:ea typeface="Kingred Modern"/>
              <a:cs typeface="Kingred Modern"/>
              <a:sym typeface="Kingred Modern"/>
            </a:endParaRPr>
          </a:p>
        </p:txBody>
      </p:sp>
      <p:sp>
        <p:nvSpPr>
          <p:cNvPr id="15" name="TextBox 15"/>
          <p:cNvSpPr txBox="1"/>
          <p:nvPr/>
        </p:nvSpPr>
        <p:spPr>
          <a:xfrm>
            <a:off x="10042413" y="6366196"/>
            <a:ext cx="7589576" cy="4862705"/>
          </a:xfrm>
          <a:prstGeom prst="rect">
            <a:avLst/>
          </a:prstGeom>
        </p:spPr>
        <p:txBody>
          <a:bodyPr lIns="0" tIns="0" rIns="0" bIns="0" rtlCol="0" anchor="t">
            <a:spAutoFit/>
          </a:bodyPr>
          <a:lstStyle/>
          <a:p>
            <a:pPr algn="l">
              <a:lnSpc>
                <a:spcPts val="5520"/>
              </a:lnSpc>
            </a:pPr>
            <a:r>
              <a:rPr lang="en-US" sz="3943">
                <a:solidFill>
                  <a:srgbClr val="6E4823"/>
                </a:solidFill>
                <a:latin typeface="Kingred Modern"/>
                <a:ea typeface="Kingred Modern"/>
                <a:cs typeface="Kingred Modern"/>
                <a:sym typeface="Kingred Modern"/>
              </a:rPr>
              <a:t>PRESENTED TO</a:t>
            </a:r>
          </a:p>
          <a:p>
            <a:pPr algn="l">
              <a:lnSpc>
                <a:spcPts val="5520"/>
              </a:lnSpc>
            </a:pPr>
            <a:r>
              <a:rPr lang="en-US" sz="3943">
                <a:solidFill>
                  <a:srgbClr val="6E4823"/>
                </a:solidFill>
                <a:latin typeface="Kingred Modern"/>
                <a:ea typeface="Kingred Modern"/>
                <a:cs typeface="Kingred Modern"/>
                <a:sym typeface="Kingred Modern"/>
              </a:rPr>
              <a:t>MD MASUD RANA</a:t>
            </a:r>
          </a:p>
          <a:p>
            <a:pPr algn="l">
              <a:lnSpc>
                <a:spcPts val="5520"/>
              </a:lnSpc>
            </a:pPr>
            <a:r>
              <a:rPr lang="en-US" sz="3943">
                <a:solidFill>
                  <a:srgbClr val="6E4823"/>
                </a:solidFill>
                <a:latin typeface="Kingred Modern"/>
                <a:ea typeface="Kingred Modern"/>
                <a:cs typeface="Kingred Modern"/>
                <a:sym typeface="Kingred Modern"/>
              </a:rPr>
              <a:t>LECTURER,</a:t>
            </a:r>
          </a:p>
          <a:p>
            <a:pPr algn="l">
              <a:lnSpc>
                <a:spcPts val="5520"/>
              </a:lnSpc>
            </a:pPr>
            <a:r>
              <a:rPr lang="en-US" sz="3943">
                <a:solidFill>
                  <a:srgbClr val="6E4823"/>
                </a:solidFill>
                <a:latin typeface="Kingred Modern"/>
                <a:ea typeface="Kingred Modern"/>
                <a:cs typeface="Kingred Modern"/>
                <a:sym typeface="Kingred Modern"/>
              </a:rPr>
              <a:t>DEPT. OF CYBER SECURITY ENGINEERING, BDU.</a:t>
            </a:r>
          </a:p>
          <a:p>
            <a:pPr algn="l">
              <a:lnSpc>
                <a:spcPts val="5520"/>
              </a:lnSpc>
            </a:pPr>
            <a:endParaRPr lang="en-US" sz="3943">
              <a:solidFill>
                <a:srgbClr val="6E4823"/>
              </a:solidFill>
              <a:latin typeface="Kingred Modern"/>
              <a:ea typeface="Kingred Modern"/>
              <a:cs typeface="Kingred Modern"/>
              <a:sym typeface="Kingred Modern"/>
            </a:endParaRPr>
          </a:p>
          <a:p>
            <a:pPr algn="l">
              <a:lnSpc>
                <a:spcPts val="5520"/>
              </a:lnSpc>
              <a:spcBef>
                <a:spcPct val="0"/>
              </a:spcBef>
            </a:pPr>
            <a:endParaRPr lang="en-US" sz="3943">
              <a:solidFill>
                <a:srgbClr val="6E4823"/>
              </a:solidFill>
              <a:latin typeface="Kingred Modern"/>
              <a:ea typeface="Kingred Modern"/>
              <a:cs typeface="Kingred Modern"/>
              <a:sym typeface="Kingred Moder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2802904" y="9019220"/>
            <a:ext cx="3465428" cy="3943588"/>
          </a:xfrm>
          <a:custGeom>
            <a:avLst/>
            <a:gdLst/>
            <a:ahLst/>
            <a:cxnLst/>
            <a:rect l="l" t="t" r="r" b="b"/>
            <a:pathLst>
              <a:path w="3465428" h="3943588">
                <a:moveTo>
                  <a:pt x="0" y="0"/>
                </a:moveTo>
                <a:lnTo>
                  <a:pt x="3465428" y="0"/>
                </a:lnTo>
                <a:lnTo>
                  <a:pt x="3465428" y="3943588"/>
                </a:lnTo>
                <a:lnTo>
                  <a:pt x="0" y="3943588"/>
                </a:lnTo>
                <a:lnTo>
                  <a:pt x="0" y="0"/>
                </a:lnTo>
                <a:close/>
              </a:path>
            </a:pathLst>
          </a:custGeom>
          <a:blipFill>
            <a:blip r:embed="rId3"/>
            <a:stretch>
              <a:fillRect/>
            </a:stretch>
          </a:blipFill>
        </p:spPr>
      </p:sp>
      <p:sp>
        <p:nvSpPr>
          <p:cNvPr id="4" name="Freeform 4"/>
          <p:cNvSpPr/>
          <p:nvPr/>
        </p:nvSpPr>
        <p:spPr>
          <a:xfrm>
            <a:off x="15563882" y="8045750"/>
            <a:ext cx="3390836" cy="3132284"/>
          </a:xfrm>
          <a:custGeom>
            <a:avLst/>
            <a:gdLst/>
            <a:ahLst/>
            <a:cxnLst/>
            <a:rect l="l" t="t" r="r" b="b"/>
            <a:pathLst>
              <a:path w="3390836" h="3132284">
                <a:moveTo>
                  <a:pt x="0" y="0"/>
                </a:moveTo>
                <a:lnTo>
                  <a:pt x="3390836" y="0"/>
                </a:lnTo>
                <a:lnTo>
                  <a:pt x="3390836" y="3132285"/>
                </a:lnTo>
                <a:lnTo>
                  <a:pt x="0" y="3132285"/>
                </a:lnTo>
                <a:lnTo>
                  <a:pt x="0" y="0"/>
                </a:lnTo>
                <a:close/>
              </a:path>
            </a:pathLst>
          </a:custGeom>
          <a:blipFill>
            <a:blip r:embed="rId4"/>
            <a:stretch>
              <a:fillRect/>
            </a:stretch>
          </a:blipFill>
        </p:spPr>
      </p:sp>
      <p:sp>
        <p:nvSpPr>
          <p:cNvPr id="5" name="Freeform 5"/>
          <p:cNvSpPr/>
          <p:nvPr/>
        </p:nvSpPr>
        <p:spPr>
          <a:xfrm rot="735098">
            <a:off x="17012790" y="5558490"/>
            <a:ext cx="2550420" cy="2355951"/>
          </a:xfrm>
          <a:custGeom>
            <a:avLst/>
            <a:gdLst/>
            <a:ahLst/>
            <a:cxnLst/>
            <a:rect l="l" t="t" r="r" b="b"/>
            <a:pathLst>
              <a:path w="2550420" h="2355951">
                <a:moveTo>
                  <a:pt x="0" y="0"/>
                </a:moveTo>
                <a:lnTo>
                  <a:pt x="2550420" y="0"/>
                </a:lnTo>
                <a:lnTo>
                  <a:pt x="2550420" y="2355951"/>
                </a:lnTo>
                <a:lnTo>
                  <a:pt x="0" y="2355951"/>
                </a:lnTo>
                <a:lnTo>
                  <a:pt x="0" y="0"/>
                </a:lnTo>
                <a:close/>
              </a:path>
            </a:pathLst>
          </a:custGeom>
          <a:blipFill>
            <a:blip r:embed="rId4"/>
            <a:stretch>
              <a:fillRect/>
            </a:stretch>
          </a:blipFill>
        </p:spPr>
      </p:sp>
      <p:sp>
        <p:nvSpPr>
          <p:cNvPr id="6" name="Freeform 6"/>
          <p:cNvSpPr/>
          <p:nvPr/>
        </p:nvSpPr>
        <p:spPr>
          <a:xfrm rot="3880940" flipH="1">
            <a:off x="-859658" y="693803"/>
            <a:ext cx="3227254" cy="4927105"/>
          </a:xfrm>
          <a:custGeom>
            <a:avLst/>
            <a:gdLst/>
            <a:ahLst/>
            <a:cxnLst/>
            <a:rect l="l" t="t" r="r" b="b"/>
            <a:pathLst>
              <a:path w="3227254" h="4927105">
                <a:moveTo>
                  <a:pt x="3227254" y="0"/>
                </a:moveTo>
                <a:lnTo>
                  <a:pt x="0" y="0"/>
                </a:lnTo>
                <a:lnTo>
                  <a:pt x="0" y="4927105"/>
                </a:lnTo>
                <a:lnTo>
                  <a:pt x="3227254" y="4927105"/>
                </a:lnTo>
                <a:lnTo>
                  <a:pt x="3227254" y="0"/>
                </a:lnTo>
                <a:close/>
              </a:path>
            </a:pathLst>
          </a:custGeom>
          <a:blipFill>
            <a:blip r:embed="rId5"/>
            <a:stretch>
              <a:fillRect/>
            </a:stretch>
          </a:blipFill>
        </p:spPr>
      </p:sp>
      <p:sp>
        <p:nvSpPr>
          <p:cNvPr id="7" name="Freeform 7"/>
          <p:cNvSpPr/>
          <p:nvPr/>
        </p:nvSpPr>
        <p:spPr>
          <a:xfrm rot="2700000" flipH="1">
            <a:off x="-367506" y="-2305346"/>
            <a:ext cx="1826987" cy="4610693"/>
          </a:xfrm>
          <a:custGeom>
            <a:avLst/>
            <a:gdLst/>
            <a:ahLst/>
            <a:cxnLst/>
            <a:rect l="l" t="t" r="r" b="b"/>
            <a:pathLst>
              <a:path w="1826987" h="4610693">
                <a:moveTo>
                  <a:pt x="1826987" y="0"/>
                </a:moveTo>
                <a:lnTo>
                  <a:pt x="0" y="0"/>
                </a:lnTo>
                <a:lnTo>
                  <a:pt x="0" y="4610692"/>
                </a:lnTo>
                <a:lnTo>
                  <a:pt x="1826987" y="4610692"/>
                </a:lnTo>
                <a:lnTo>
                  <a:pt x="1826987" y="0"/>
                </a:lnTo>
                <a:close/>
              </a:path>
            </a:pathLst>
          </a:custGeom>
          <a:blipFill>
            <a:blip r:embed="rId6"/>
            <a:stretch>
              <a:fillRect/>
            </a:stretch>
          </a:blipFill>
        </p:spPr>
      </p:sp>
      <p:sp>
        <p:nvSpPr>
          <p:cNvPr id="8" name="Freeform 8"/>
          <p:cNvSpPr/>
          <p:nvPr/>
        </p:nvSpPr>
        <p:spPr>
          <a:xfrm rot="8862344">
            <a:off x="2042299" y="-3686438"/>
            <a:ext cx="5543601" cy="5399367"/>
          </a:xfrm>
          <a:custGeom>
            <a:avLst/>
            <a:gdLst/>
            <a:ahLst/>
            <a:cxnLst/>
            <a:rect l="l" t="t" r="r" b="b"/>
            <a:pathLst>
              <a:path w="5543601" h="5399367">
                <a:moveTo>
                  <a:pt x="0" y="0"/>
                </a:moveTo>
                <a:lnTo>
                  <a:pt x="5543601" y="0"/>
                </a:lnTo>
                <a:lnTo>
                  <a:pt x="5543601" y="5399367"/>
                </a:lnTo>
                <a:lnTo>
                  <a:pt x="0" y="5399367"/>
                </a:lnTo>
                <a:lnTo>
                  <a:pt x="0" y="0"/>
                </a:lnTo>
                <a:close/>
              </a:path>
            </a:pathLst>
          </a:custGeom>
          <a:blipFill>
            <a:blip r:embed="rId7"/>
            <a:stretch>
              <a:fillRect/>
            </a:stretch>
          </a:blipFill>
        </p:spPr>
      </p:sp>
      <p:sp>
        <p:nvSpPr>
          <p:cNvPr id="9" name="Freeform 9"/>
          <p:cNvSpPr/>
          <p:nvPr/>
        </p:nvSpPr>
        <p:spPr>
          <a:xfrm>
            <a:off x="11233907" y="-4481194"/>
            <a:ext cx="8550234" cy="8229600"/>
          </a:xfrm>
          <a:custGeom>
            <a:avLst/>
            <a:gdLst/>
            <a:ahLst/>
            <a:cxnLst/>
            <a:rect l="l" t="t" r="r" b="b"/>
            <a:pathLst>
              <a:path w="8550234" h="8229600">
                <a:moveTo>
                  <a:pt x="0" y="0"/>
                </a:moveTo>
                <a:lnTo>
                  <a:pt x="8550233" y="0"/>
                </a:lnTo>
                <a:lnTo>
                  <a:pt x="8550233" y="8229600"/>
                </a:lnTo>
                <a:lnTo>
                  <a:pt x="0" y="8229600"/>
                </a:lnTo>
                <a:lnTo>
                  <a:pt x="0" y="0"/>
                </a:lnTo>
                <a:close/>
              </a:path>
            </a:pathLst>
          </a:custGeom>
          <a:blipFill>
            <a:blip r:embed="rId8"/>
            <a:stretch>
              <a:fillRect/>
            </a:stretch>
          </a:blipFill>
        </p:spPr>
      </p:sp>
      <p:sp>
        <p:nvSpPr>
          <p:cNvPr id="10" name="Freeform 10"/>
          <p:cNvSpPr/>
          <p:nvPr/>
        </p:nvSpPr>
        <p:spPr>
          <a:xfrm>
            <a:off x="-3054723" y="7063235"/>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8"/>
            <a:stretch>
              <a:fillRect/>
            </a:stretch>
          </a:blipFill>
        </p:spPr>
      </p:sp>
      <p:sp>
        <p:nvSpPr>
          <p:cNvPr id="11" name="Freeform 11"/>
          <p:cNvSpPr/>
          <p:nvPr/>
        </p:nvSpPr>
        <p:spPr>
          <a:xfrm>
            <a:off x="-256763" y="7383999"/>
            <a:ext cx="3651885" cy="8229600"/>
          </a:xfrm>
          <a:custGeom>
            <a:avLst/>
            <a:gdLst/>
            <a:ahLst/>
            <a:cxnLst/>
            <a:rect l="l" t="t" r="r" b="b"/>
            <a:pathLst>
              <a:path w="3651885" h="8229600">
                <a:moveTo>
                  <a:pt x="0" y="0"/>
                </a:moveTo>
                <a:lnTo>
                  <a:pt x="3651885" y="0"/>
                </a:lnTo>
                <a:lnTo>
                  <a:pt x="3651885" y="8229600"/>
                </a:lnTo>
                <a:lnTo>
                  <a:pt x="0" y="8229600"/>
                </a:lnTo>
                <a:lnTo>
                  <a:pt x="0" y="0"/>
                </a:lnTo>
                <a:close/>
              </a:path>
            </a:pathLst>
          </a:custGeom>
          <a:blipFill>
            <a:blip r:embed="rId9"/>
            <a:stretch>
              <a:fillRect/>
            </a:stretch>
          </a:blipFill>
        </p:spPr>
      </p:sp>
      <p:sp>
        <p:nvSpPr>
          <p:cNvPr id="12" name="Freeform 12"/>
          <p:cNvSpPr/>
          <p:nvPr/>
        </p:nvSpPr>
        <p:spPr>
          <a:xfrm flipV="1">
            <a:off x="14301621" y="-5072245"/>
            <a:ext cx="3651885" cy="8229600"/>
          </a:xfrm>
          <a:custGeom>
            <a:avLst/>
            <a:gdLst/>
            <a:ahLst/>
            <a:cxnLst/>
            <a:rect l="l" t="t" r="r" b="b"/>
            <a:pathLst>
              <a:path w="3651885" h="8229600">
                <a:moveTo>
                  <a:pt x="0" y="8229600"/>
                </a:moveTo>
                <a:lnTo>
                  <a:pt x="3651885" y="8229600"/>
                </a:lnTo>
                <a:lnTo>
                  <a:pt x="3651885" y="0"/>
                </a:lnTo>
                <a:lnTo>
                  <a:pt x="0" y="0"/>
                </a:lnTo>
                <a:lnTo>
                  <a:pt x="0" y="8229600"/>
                </a:lnTo>
                <a:close/>
              </a:path>
            </a:pathLst>
          </a:custGeom>
          <a:blipFill>
            <a:blip r:embed="rId9"/>
            <a:stretch>
              <a:fillRect/>
            </a:stretch>
          </a:blipFill>
        </p:spPr>
      </p:sp>
      <p:sp>
        <p:nvSpPr>
          <p:cNvPr id="13" name="TextBox 13"/>
          <p:cNvSpPr txBox="1"/>
          <p:nvPr/>
        </p:nvSpPr>
        <p:spPr>
          <a:xfrm>
            <a:off x="2807931" y="3010189"/>
            <a:ext cx="12672137" cy="4809071"/>
          </a:xfrm>
          <a:prstGeom prst="rect">
            <a:avLst/>
          </a:prstGeom>
        </p:spPr>
        <p:txBody>
          <a:bodyPr lIns="0" tIns="0" rIns="0" bIns="0" rtlCol="0" anchor="t">
            <a:spAutoFit/>
          </a:bodyPr>
          <a:lstStyle/>
          <a:p>
            <a:pPr algn="ctr">
              <a:lnSpc>
                <a:spcPts val="18651"/>
              </a:lnSpc>
            </a:pPr>
            <a:r>
              <a:rPr lang="en-US" sz="17431">
                <a:solidFill>
                  <a:srgbClr val="6E4823"/>
                </a:solidFill>
                <a:latin typeface="Kingred Modern"/>
                <a:ea typeface="Kingred Modern"/>
                <a:cs typeface="Kingred Modern"/>
                <a:sym typeface="Kingred Modern"/>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3"/>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4"/>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4"/>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5"/>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6"/>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7"/>
            <a:stretch>
              <a:fillRect/>
            </a:stretch>
          </a:blipFill>
        </p:spPr>
      </p:sp>
      <p:sp>
        <p:nvSpPr>
          <p:cNvPr id="9" name="Freeform 9"/>
          <p:cNvSpPr/>
          <p:nvPr/>
        </p:nvSpPr>
        <p:spPr>
          <a:xfrm>
            <a:off x="12897254" y="-415129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8"/>
            <a:stretch>
              <a:fillRect/>
            </a:stretch>
          </a:blipFill>
        </p:spPr>
      </p:sp>
      <p:sp>
        <p:nvSpPr>
          <p:cNvPr id="10" name="Freeform 10"/>
          <p:cNvSpPr/>
          <p:nvPr/>
        </p:nvSpPr>
        <p:spPr>
          <a:xfrm>
            <a:off x="-2956983" y="7717344"/>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8"/>
            <a:stretch>
              <a:fillRect/>
            </a:stretch>
          </a:blipFill>
        </p:spPr>
      </p:sp>
      <p:sp>
        <p:nvSpPr>
          <p:cNvPr id="11" name="Freeform 11"/>
          <p:cNvSpPr/>
          <p:nvPr/>
        </p:nvSpPr>
        <p:spPr>
          <a:xfrm>
            <a:off x="-513330" y="799749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9"/>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9"/>
            <a:stretch>
              <a:fillRect/>
            </a:stretch>
          </a:blipFill>
        </p:spPr>
      </p:sp>
      <p:sp>
        <p:nvSpPr>
          <p:cNvPr id="13" name="TextBox 13"/>
          <p:cNvSpPr txBox="1"/>
          <p:nvPr/>
        </p:nvSpPr>
        <p:spPr>
          <a:xfrm>
            <a:off x="4248282" y="2759706"/>
            <a:ext cx="9791436" cy="3032475"/>
          </a:xfrm>
          <a:prstGeom prst="rect">
            <a:avLst/>
          </a:prstGeom>
        </p:spPr>
        <p:txBody>
          <a:bodyPr lIns="0" tIns="0" rIns="0" bIns="0" rtlCol="0" anchor="t">
            <a:spAutoFit/>
          </a:bodyPr>
          <a:lstStyle/>
          <a:p>
            <a:pPr algn="ctr">
              <a:lnSpc>
                <a:spcPts val="12177"/>
              </a:lnSpc>
            </a:pPr>
            <a:r>
              <a:rPr lang="en-US" sz="8698">
                <a:solidFill>
                  <a:srgbClr val="6E4823"/>
                </a:solidFill>
                <a:latin typeface="Kingred Modern"/>
                <a:ea typeface="Kingred Modern"/>
                <a:cs typeface="Kingred Modern"/>
                <a:sym typeface="Kingred Modern"/>
              </a:rPr>
              <a:t> DEFINITION</a:t>
            </a:r>
          </a:p>
          <a:p>
            <a:pPr algn="ctr">
              <a:lnSpc>
                <a:spcPts val="12177"/>
              </a:lnSpc>
            </a:pPr>
            <a:endParaRPr lang="en-US" sz="8698">
              <a:solidFill>
                <a:srgbClr val="6E4823"/>
              </a:solidFill>
              <a:latin typeface="Kingred Modern"/>
              <a:ea typeface="Kingred Modern"/>
              <a:cs typeface="Kingred Modern"/>
              <a:sym typeface="Kingred Modern"/>
            </a:endParaRPr>
          </a:p>
        </p:txBody>
      </p:sp>
      <p:sp>
        <p:nvSpPr>
          <p:cNvPr id="14" name="TextBox 14"/>
          <p:cNvSpPr txBox="1"/>
          <p:nvPr/>
        </p:nvSpPr>
        <p:spPr>
          <a:xfrm>
            <a:off x="3700853" y="4498895"/>
            <a:ext cx="10886294" cy="3431247"/>
          </a:xfrm>
          <a:prstGeom prst="rect">
            <a:avLst/>
          </a:prstGeom>
        </p:spPr>
        <p:txBody>
          <a:bodyPr lIns="0" tIns="0" rIns="0" bIns="0" rtlCol="0" anchor="t">
            <a:spAutoFit/>
          </a:bodyPr>
          <a:lstStyle/>
          <a:p>
            <a:pPr algn="ctr">
              <a:lnSpc>
                <a:spcPts val="4546"/>
              </a:lnSpc>
              <a:spcBef>
                <a:spcPct val="0"/>
              </a:spcBef>
            </a:pPr>
            <a:r>
              <a:rPr lang="en-US" sz="3247">
                <a:solidFill>
                  <a:srgbClr val="A4835C"/>
                </a:solidFill>
                <a:latin typeface="Helvetica World"/>
                <a:ea typeface="Helvetica World"/>
                <a:cs typeface="Helvetica World"/>
                <a:sym typeface="Helvetica World"/>
              </a:rPr>
              <a:t>IoT architecture is the structure that allows for interconnected devices, cloud services and protocols to create an IoT ecosystem. This network consists of smart sensors, actuators and other connected elements that enable data flow from physical sources through networks into storage in the cloud.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3"/>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4"/>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4"/>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5"/>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6"/>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7"/>
            <a:stretch>
              <a:fillRect/>
            </a:stretch>
          </a:blipFill>
        </p:spPr>
      </p:sp>
      <p:sp>
        <p:nvSpPr>
          <p:cNvPr id="9" name="Freeform 9"/>
          <p:cNvSpPr/>
          <p:nvPr/>
        </p:nvSpPr>
        <p:spPr>
          <a:xfrm>
            <a:off x="12897254" y="-415129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8"/>
            <a:stretch>
              <a:fillRect/>
            </a:stretch>
          </a:blipFill>
        </p:spPr>
      </p:sp>
      <p:sp>
        <p:nvSpPr>
          <p:cNvPr id="10" name="Freeform 10"/>
          <p:cNvSpPr/>
          <p:nvPr/>
        </p:nvSpPr>
        <p:spPr>
          <a:xfrm>
            <a:off x="-2956983" y="7717344"/>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8"/>
            <a:stretch>
              <a:fillRect/>
            </a:stretch>
          </a:blipFill>
        </p:spPr>
      </p:sp>
      <p:sp>
        <p:nvSpPr>
          <p:cNvPr id="11" name="Freeform 11"/>
          <p:cNvSpPr/>
          <p:nvPr/>
        </p:nvSpPr>
        <p:spPr>
          <a:xfrm>
            <a:off x="-513330" y="799749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9"/>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9"/>
            <a:stretch>
              <a:fillRect/>
            </a:stretch>
          </a:blipFill>
        </p:spPr>
      </p:sp>
      <p:sp>
        <p:nvSpPr>
          <p:cNvPr id="13" name="Freeform 13"/>
          <p:cNvSpPr/>
          <p:nvPr/>
        </p:nvSpPr>
        <p:spPr>
          <a:xfrm>
            <a:off x="7710846" y="2566380"/>
            <a:ext cx="8285485" cy="5729821"/>
          </a:xfrm>
          <a:custGeom>
            <a:avLst/>
            <a:gdLst/>
            <a:ahLst/>
            <a:cxnLst/>
            <a:rect l="l" t="t" r="r" b="b"/>
            <a:pathLst>
              <a:path w="8285485" h="5729821">
                <a:moveTo>
                  <a:pt x="0" y="0"/>
                </a:moveTo>
                <a:lnTo>
                  <a:pt x="8285485" y="0"/>
                </a:lnTo>
                <a:lnTo>
                  <a:pt x="8285485" y="5729821"/>
                </a:lnTo>
                <a:lnTo>
                  <a:pt x="0" y="5729821"/>
                </a:lnTo>
                <a:lnTo>
                  <a:pt x="0" y="0"/>
                </a:lnTo>
                <a:close/>
              </a:path>
            </a:pathLst>
          </a:custGeom>
          <a:blipFill>
            <a:blip r:embed="rId10"/>
            <a:stretch>
              <a:fillRect/>
            </a:stretch>
          </a:blipFill>
        </p:spPr>
      </p:sp>
      <p:sp>
        <p:nvSpPr>
          <p:cNvPr id="14" name="TextBox 14"/>
          <p:cNvSpPr txBox="1"/>
          <p:nvPr/>
        </p:nvSpPr>
        <p:spPr>
          <a:xfrm>
            <a:off x="1410559" y="3877391"/>
            <a:ext cx="4047195" cy="3022075"/>
          </a:xfrm>
          <a:prstGeom prst="rect">
            <a:avLst/>
          </a:prstGeom>
        </p:spPr>
        <p:txBody>
          <a:bodyPr lIns="0" tIns="0" rIns="0" bIns="0" rtlCol="0" anchor="t">
            <a:spAutoFit/>
          </a:bodyPr>
          <a:lstStyle/>
          <a:p>
            <a:pPr algn="ctr">
              <a:lnSpc>
                <a:spcPts val="4800"/>
              </a:lnSpc>
            </a:pPr>
            <a:r>
              <a:rPr lang="en-US" sz="3428">
                <a:solidFill>
                  <a:srgbClr val="6E4823"/>
                </a:solidFill>
                <a:latin typeface="Kingred Modern"/>
                <a:ea typeface="Kingred Modern"/>
                <a:cs typeface="Kingred Modern"/>
                <a:sym typeface="Kingred Modern"/>
              </a:rPr>
              <a:t>KEY LAYERS OF IOT ARCHITECTURE</a:t>
            </a:r>
          </a:p>
          <a:p>
            <a:pPr algn="ctr">
              <a:lnSpc>
                <a:spcPts val="4800"/>
              </a:lnSpc>
            </a:pPr>
            <a:endParaRPr lang="en-US" sz="3428">
              <a:solidFill>
                <a:srgbClr val="6E4823"/>
              </a:solidFill>
              <a:latin typeface="Kingred Modern"/>
              <a:ea typeface="Kingred Modern"/>
              <a:cs typeface="Kingred Modern"/>
              <a:sym typeface="Kingred Modern"/>
            </a:endParaRPr>
          </a:p>
          <a:p>
            <a:pPr algn="ctr">
              <a:lnSpc>
                <a:spcPts val="4800"/>
              </a:lnSpc>
              <a:spcBef>
                <a:spcPct val="0"/>
              </a:spcBef>
            </a:pPr>
            <a:endParaRPr lang="en-US" sz="3428">
              <a:solidFill>
                <a:srgbClr val="6E4823"/>
              </a:solidFill>
              <a:latin typeface="Kingred Modern"/>
              <a:ea typeface="Kingred Modern"/>
              <a:cs typeface="Kingred Modern"/>
              <a:sym typeface="Kingred Moder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3"/>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4"/>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4"/>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5"/>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6"/>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7"/>
            <a:stretch>
              <a:fillRect/>
            </a:stretch>
          </a:blipFill>
        </p:spPr>
      </p:sp>
      <p:sp>
        <p:nvSpPr>
          <p:cNvPr id="9" name="Freeform 9"/>
          <p:cNvSpPr/>
          <p:nvPr/>
        </p:nvSpPr>
        <p:spPr>
          <a:xfrm>
            <a:off x="12897254" y="-415129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8"/>
            <a:stretch>
              <a:fillRect/>
            </a:stretch>
          </a:blipFill>
        </p:spPr>
      </p:sp>
      <p:sp>
        <p:nvSpPr>
          <p:cNvPr id="10" name="Freeform 10"/>
          <p:cNvSpPr/>
          <p:nvPr/>
        </p:nvSpPr>
        <p:spPr>
          <a:xfrm>
            <a:off x="-2956983" y="7717344"/>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8"/>
            <a:stretch>
              <a:fillRect/>
            </a:stretch>
          </a:blipFill>
        </p:spPr>
      </p:sp>
      <p:sp>
        <p:nvSpPr>
          <p:cNvPr id="11" name="Freeform 11"/>
          <p:cNvSpPr/>
          <p:nvPr/>
        </p:nvSpPr>
        <p:spPr>
          <a:xfrm>
            <a:off x="-513330" y="799749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9"/>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9"/>
            <a:stretch>
              <a:fillRect/>
            </a:stretch>
          </a:blipFill>
        </p:spPr>
      </p:sp>
      <p:sp>
        <p:nvSpPr>
          <p:cNvPr id="13" name="Freeform 13"/>
          <p:cNvSpPr/>
          <p:nvPr/>
        </p:nvSpPr>
        <p:spPr>
          <a:xfrm>
            <a:off x="2182394" y="3291146"/>
            <a:ext cx="13923213" cy="3933308"/>
          </a:xfrm>
          <a:custGeom>
            <a:avLst/>
            <a:gdLst/>
            <a:ahLst/>
            <a:cxnLst/>
            <a:rect l="l" t="t" r="r" b="b"/>
            <a:pathLst>
              <a:path w="13923213" h="3933308">
                <a:moveTo>
                  <a:pt x="0" y="0"/>
                </a:moveTo>
                <a:lnTo>
                  <a:pt x="13923212" y="0"/>
                </a:lnTo>
                <a:lnTo>
                  <a:pt x="13923212" y="3933308"/>
                </a:lnTo>
                <a:lnTo>
                  <a:pt x="0" y="3933308"/>
                </a:lnTo>
                <a:lnTo>
                  <a:pt x="0" y="0"/>
                </a:lnTo>
                <a:close/>
              </a:path>
            </a:pathLst>
          </a:custGeom>
          <a:blipFill>
            <a:blip r:embed="rId10"/>
            <a:stretch>
              <a:fillRect/>
            </a:stretch>
          </a:blipFill>
        </p:spPr>
      </p:sp>
      <p:sp>
        <p:nvSpPr>
          <p:cNvPr id="14" name="TextBox 14"/>
          <p:cNvSpPr txBox="1"/>
          <p:nvPr/>
        </p:nvSpPr>
        <p:spPr>
          <a:xfrm>
            <a:off x="6383900" y="7861041"/>
            <a:ext cx="1584567" cy="578515"/>
          </a:xfrm>
          <a:prstGeom prst="rect">
            <a:avLst/>
          </a:prstGeom>
        </p:spPr>
        <p:txBody>
          <a:bodyPr lIns="0" tIns="0" rIns="0" bIns="0" rtlCol="0" anchor="t">
            <a:spAutoFit/>
          </a:bodyPr>
          <a:lstStyle/>
          <a:p>
            <a:pPr algn="ctr">
              <a:lnSpc>
                <a:spcPts val="1555"/>
              </a:lnSpc>
              <a:spcBef>
                <a:spcPct val="0"/>
              </a:spcBef>
            </a:pPr>
            <a:r>
              <a:rPr lang="en-US" sz="1110">
                <a:solidFill>
                  <a:srgbClr val="000000"/>
                </a:solidFill>
                <a:latin typeface="Canva Sans"/>
                <a:ea typeface="Canva Sans"/>
                <a:cs typeface="Canva Sans"/>
                <a:sym typeface="Canva Sans"/>
              </a:rPr>
              <a:t> </a:t>
            </a:r>
            <a:r>
              <a:rPr lang="en-US" sz="1110">
                <a:solidFill>
                  <a:srgbClr val="6E4823"/>
                </a:solidFill>
                <a:latin typeface="Canva Sans"/>
                <a:ea typeface="Canva Sans"/>
                <a:cs typeface="Canva Sans"/>
                <a:sym typeface="Canva Sans"/>
              </a:rPr>
              <a:t>USES TECHNOLOGIES- HTTP, MQTT AND AMQP</a:t>
            </a:r>
          </a:p>
        </p:txBody>
      </p:sp>
      <p:sp>
        <p:nvSpPr>
          <p:cNvPr id="15" name="TextBox 15"/>
          <p:cNvSpPr txBox="1"/>
          <p:nvPr/>
        </p:nvSpPr>
        <p:spPr>
          <a:xfrm>
            <a:off x="3221995" y="7978440"/>
            <a:ext cx="1584567" cy="181384"/>
          </a:xfrm>
          <a:prstGeom prst="rect">
            <a:avLst/>
          </a:prstGeom>
        </p:spPr>
        <p:txBody>
          <a:bodyPr lIns="0" tIns="0" rIns="0" bIns="0" rtlCol="0" anchor="t">
            <a:spAutoFit/>
          </a:bodyPr>
          <a:lstStyle/>
          <a:p>
            <a:pPr algn="ctr">
              <a:lnSpc>
                <a:spcPts val="1555"/>
              </a:lnSpc>
              <a:spcBef>
                <a:spcPct val="0"/>
              </a:spcBef>
            </a:pPr>
            <a:r>
              <a:rPr lang="en-US" sz="1110">
                <a:solidFill>
                  <a:srgbClr val="6E4823"/>
                </a:solidFill>
                <a:latin typeface="Canva Sans"/>
                <a:ea typeface="Canva Sans"/>
                <a:cs typeface="Canva Sans"/>
                <a:sym typeface="Canva Sans"/>
              </a:rPr>
              <a:t> PROVIDE INPUT</a:t>
            </a:r>
          </a:p>
        </p:txBody>
      </p:sp>
      <p:sp>
        <p:nvSpPr>
          <p:cNvPr id="16" name="TextBox 16"/>
          <p:cNvSpPr txBox="1"/>
          <p:nvPr/>
        </p:nvSpPr>
        <p:spPr>
          <a:xfrm>
            <a:off x="13483182" y="7747565"/>
            <a:ext cx="3047320" cy="805467"/>
          </a:xfrm>
          <a:prstGeom prst="rect">
            <a:avLst/>
          </a:prstGeom>
        </p:spPr>
        <p:txBody>
          <a:bodyPr lIns="0" tIns="0" rIns="0" bIns="0" rtlCol="0" anchor="t">
            <a:spAutoFit/>
          </a:bodyPr>
          <a:lstStyle/>
          <a:p>
            <a:pPr algn="ctr">
              <a:lnSpc>
                <a:spcPts val="1295"/>
              </a:lnSpc>
              <a:spcBef>
                <a:spcPct val="0"/>
              </a:spcBef>
            </a:pPr>
            <a:r>
              <a:rPr lang="en-US" sz="925" u="sng">
                <a:solidFill>
                  <a:srgbClr val="6E4823"/>
                </a:solidFill>
                <a:latin typeface="Canva Sans"/>
                <a:ea typeface="Canva Sans"/>
                <a:cs typeface="Canva Sans"/>
                <a:sym typeface="Canva Sans"/>
                <a:hlinkClick r:id="rId11" tooltip="https://deviceauthority.com/unpacking-iot-architecture-layers-and-components-explained/#:~:text=a%20vital%20platform%20for%20humans%20to%20interact%20with%20the%20system"/>
              </a:rPr>
              <a:t>A VITAL PLATFORM FOR HUMANS TO INTERACT WITH THE SYSTEM</a:t>
            </a:r>
            <a:r>
              <a:rPr lang="en-US" sz="925" u="sng">
                <a:solidFill>
                  <a:srgbClr val="6E4823"/>
                </a:solidFill>
                <a:latin typeface="Canva Sans"/>
                <a:ea typeface="Canva Sans"/>
                <a:cs typeface="Canva Sans"/>
                <a:sym typeface="Canva Sans"/>
              </a:rPr>
              <a:t>,    THIS ALLOWS USERS TO USE THEIR DEVICES CONVENIENTLY, WHETHER IT’S BY TAPPING INTO MOBILE APPS OR USING CENTRALISED DASHBOARDS ON COMPUTERS.</a:t>
            </a:r>
          </a:p>
        </p:txBody>
      </p:sp>
      <p:sp>
        <p:nvSpPr>
          <p:cNvPr id="17" name="TextBox 17"/>
          <p:cNvSpPr txBox="1"/>
          <p:nvPr/>
        </p:nvSpPr>
        <p:spPr>
          <a:xfrm>
            <a:off x="9305492" y="7861041"/>
            <a:ext cx="2191909" cy="967386"/>
          </a:xfrm>
          <a:prstGeom prst="rect">
            <a:avLst/>
          </a:prstGeom>
        </p:spPr>
        <p:txBody>
          <a:bodyPr lIns="0" tIns="0" rIns="0" bIns="0" rtlCol="0" anchor="t">
            <a:spAutoFit/>
          </a:bodyPr>
          <a:lstStyle/>
          <a:p>
            <a:pPr algn="ctr">
              <a:lnSpc>
                <a:spcPts val="1298"/>
              </a:lnSpc>
            </a:pPr>
            <a:r>
              <a:rPr lang="en-US" sz="927">
                <a:solidFill>
                  <a:srgbClr val="6E4823"/>
                </a:solidFill>
                <a:latin typeface="Canva Sans"/>
                <a:ea typeface="Canva Sans"/>
                <a:cs typeface="Canva Sans"/>
                <a:sym typeface="Canva Sans"/>
              </a:rPr>
              <a:t>HELP BUSINESSES MAKE DECISIONS,</a:t>
            </a:r>
          </a:p>
          <a:p>
            <a:pPr algn="ctr">
              <a:lnSpc>
                <a:spcPts val="1298"/>
              </a:lnSpc>
            </a:pPr>
            <a:r>
              <a:rPr lang="en-US" sz="927">
                <a:solidFill>
                  <a:srgbClr val="6E4823"/>
                </a:solidFill>
                <a:latin typeface="Canva Sans"/>
                <a:ea typeface="Canva Sans"/>
                <a:cs typeface="Canva Sans"/>
                <a:sym typeface="Canva Sans"/>
              </a:rPr>
              <a:t>USES ML ALG. FOR AUTOMATED DECISION MAKING. EDGE ANALYTICS</a:t>
            </a:r>
          </a:p>
          <a:p>
            <a:pPr algn="ctr">
              <a:lnSpc>
                <a:spcPts val="1298"/>
              </a:lnSpc>
            </a:pPr>
            <a:r>
              <a:rPr lang="en-US" sz="927">
                <a:solidFill>
                  <a:srgbClr val="6E4823"/>
                </a:solidFill>
                <a:latin typeface="Canva Sans"/>
                <a:ea typeface="Canva Sans"/>
                <a:cs typeface="Canva Sans"/>
                <a:sym typeface="Canva Sans"/>
              </a:rPr>
              <a:t>TO FILTER OUT IRRELEVANT OR UNUSABLE DEVICE</a:t>
            </a:r>
          </a:p>
          <a:p>
            <a:pPr algn="ctr">
              <a:lnSpc>
                <a:spcPts val="1298"/>
              </a:lnSpc>
              <a:spcBef>
                <a:spcPct val="0"/>
              </a:spcBef>
            </a:pPr>
            <a:endParaRPr lang="en-US" sz="927">
              <a:solidFill>
                <a:srgbClr val="6E4823"/>
              </a:solidFill>
              <a:latin typeface="Canva Sans"/>
              <a:ea typeface="Canva Sans"/>
              <a:cs typeface="Canva Sans"/>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3"/>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4"/>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4"/>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5"/>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6"/>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7"/>
            <a:stretch>
              <a:fillRect/>
            </a:stretch>
          </a:blipFill>
        </p:spPr>
      </p:sp>
      <p:sp>
        <p:nvSpPr>
          <p:cNvPr id="9" name="Freeform 9"/>
          <p:cNvSpPr/>
          <p:nvPr/>
        </p:nvSpPr>
        <p:spPr>
          <a:xfrm>
            <a:off x="12897254" y="-415129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8"/>
            <a:stretch>
              <a:fillRect/>
            </a:stretch>
          </a:blipFill>
        </p:spPr>
      </p:sp>
      <p:sp>
        <p:nvSpPr>
          <p:cNvPr id="10" name="Freeform 10"/>
          <p:cNvSpPr/>
          <p:nvPr/>
        </p:nvSpPr>
        <p:spPr>
          <a:xfrm>
            <a:off x="-2956983" y="7717344"/>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8"/>
            <a:stretch>
              <a:fillRect/>
            </a:stretch>
          </a:blipFill>
        </p:spPr>
      </p:sp>
      <p:sp>
        <p:nvSpPr>
          <p:cNvPr id="11" name="Freeform 11"/>
          <p:cNvSpPr/>
          <p:nvPr/>
        </p:nvSpPr>
        <p:spPr>
          <a:xfrm>
            <a:off x="-513330" y="799749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9"/>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9"/>
            <a:stretch>
              <a:fillRect/>
            </a:stretch>
          </a:blipFill>
        </p:spPr>
      </p:sp>
      <p:sp>
        <p:nvSpPr>
          <p:cNvPr id="13" name="Freeform 13"/>
          <p:cNvSpPr/>
          <p:nvPr/>
        </p:nvSpPr>
        <p:spPr>
          <a:xfrm>
            <a:off x="4341318" y="3254927"/>
            <a:ext cx="9989811" cy="5282113"/>
          </a:xfrm>
          <a:custGeom>
            <a:avLst/>
            <a:gdLst/>
            <a:ahLst/>
            <a:cxnLst/>
            <a:rect l="l" t="t" r="r" b="b"/>
            <a:pathLst>
              <a:path w="9989811" h="5282113">
                <a:moveTo>
                  <a:pt x="0" y="0"/>
                </a:moveTo>
                <a:lnTo>
                  <a:pt x="9989812" y="0"/>
                </a:lnTo>
                <a:lnTo>
                  <a:pt x="9989812" y="5282113"/>
                </a:lnTo>
                <a:lnTo>
                  <a:pt x="0" y="5282113"/>
                </a:lnTo>
                <a:lnTo>
                  <a:pt x="0" y="0"/>
                </a:lnTo>
                <a:close/>
              </a:path>
            </a:pathLst>
          </a:custGeom>
          <a:blipFill>
            <a:blip r:embed="rId10"/>
            <a:stretch>
              <a:fillRect/>
            </a:stretch>
          </a:blipFill>
        </p:spPr>
      </p:sp>
      <p:sp>
        <p:nvSpPr>
          <p:cNvPr id="14" name="TextBox 14"/>
          <p:cNvSpPr txBox="1"/>
          <p:nvPr/>
        </p:nvSpPr>
        <p:spPr>
          <a:xfrm>
            <a:off x="4248282" y="1400980"/>
            <a:ext cx="9791436" cy="2708828"/>
          </a:xfrm>
          <a:prstGeom prst="rect">
            <a:avLst/>
          </a:prstGeom>
        </p:spPr>
        <p:txBody>
          <a:bodyPr lIns="0" tIns="0" rIns="0" bIns="0" rtlCol="0" anchor="t">
            <a:spAutoFit/>
          </a:bodyPr>
          <a:lstStyle/>
          <a:p>
            <a:pPr algn="ctr">
              <a:lnSpc>
                <a:spcPts val="5598"/>
              </a:lnSpc>
            </a:pPr>
            <a:r>
              <a:rPr lang="en-US" sz="3998">
                <a:solidFill>
                  <a:srgbClr val="6E4823"/>
                </a:solidFill>
                <a:latin typeface="Kingred Modern"/>
                <a:ea typeface="Kingred Modern"/>
                <a:cs typeface="Kingred Modern"/>
                <a:sym typeface="Kingred Modern"/>
              </a:rPr>
              <a:t>ADDITIONAL COMPONENTS IN IOT ARCHITECTURE</a:t>
            </a:r>
          </a:p>
          <a:p>
            <a:pPr algn="ctr">
              <a:lnSpc>
                <a:spcPts val="10777"/>
              </a:lnSpc>
            </a:pPr>
            <a:endParaRPr lang="en-US" sz="3998">
              <a:solidFill>
                <a:srgbClr val="6E4823"/>
              </a:solidFill>
              <a:latin typeface="Kingred Modern"/>
              <a:ea typeface="Kingred Modern"/>
              <a:cs typeface="Kingred Modern"/>
              <a:sym typeface="Kingred Moder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3"/>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4"/>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4"/>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5"/>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6"/>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7"/>
            <a:stretch>
              <a:fillRect/>
            </a:stretch>
          </a:blipFill>
        </p:spPr>
      </p:sp>
      <p:sp>
        <p:nvSpPr>
          <p:cNvPr id="9" name="Freeform 9"/>
          <p:cNvSpPr/>
          <p:nvPr/>
        </p:nvSpPr>
        <p:spPr>
          <a:xfrm>
            <a:off x="12897254" y="-415129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8"/>
            <a:stretch>
              <a:fillRect/>
            </a:stretch>
          </a:blipFill>
        </p:spPr>
      </p:sp>
      <p:sp>
        <p:nvSpPr>
          <p:cNvPr id="10" name="Freeform 10"/>
          <p:cNvSpPr/>
          <p:nvPr/>
        </p:nvSpPr>
        <p:spPr>
          <a:xfrm>
            <a:off x="-2956983" y="7717344"/>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8"/>
            <a:stretch>
              <a:fillRect/>
            </a:stretch>
          </a:blipFill>
        </p:spPr>
      </p:sp>
      <p:sp>
        <p:nvSpPr>
          <p:cNvPr id="11" name="Freeform 11"/>
          <p:cNvSpPr/>
          <p:nvPr/>
        </p:nvSpPr>
        <p:spPr>
          <a:xfrm>
            <a:off x="-513330" y="799749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9"/>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9"/>
            <a:stretch>
              <a:fillRect/>
            </a:stretch>
          </a:blipFill>
        </p:spPr>
      </p:sp>
      <p:sp>
        <p:nvSpPr>
          <p:cNvPr id="13" name="Freeform 13"/>
          <p:cNvSpPr/>
          <p:nvPr/>
        </p:nvSpPr>
        <p:spPr>
          <a:xfrm>
            <a:off x="3493371" y="2219299"/>
            <a:ext cx="11301259" cy="5848402"/>
          </a:xfrm>
          <a:custGeom>
            <a:avLst/>
            <a:gdLst/>
            <a:ahLst/>
            <a:cxnLst/>
            <a:rect l="l" t="t" r="r" b="b"/>
            <a:pathLst>
              <a:path w="11301259" h="5848402">
                <a:moveTo>
                  <a:pt x="0" y="0"/>
                </a:moveTo>
                <a:lnTo>
                  <a:pt x="11301258" y="0"/>
                </a:lnTo>
                <a:lnTo>
                  <a:pt x="11301258" y="5848402"/>
                </a:lnTo>
                <a:lnTo>
                  <a:pt x="0" y="5848402"/>
                </a:lnTo>
                <a:lnTo>
                  <a:pt x="0" y="0"/>
                </a:lnTo>
                <a:close/>
              </a:path>
            </a:pathLst>
          </a:custGeom>
          <a:blipFill>
            <a:blip r:embed="rId10"/>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3"/>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4"/>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4"/>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5"/>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6"/>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7"/>
            <a:stretch>
              <a:fillRect/>
            </a:stretch>
          </a:blipFill>
        </p:spPr>
      </p:sp>
      <p:sp>
        <p:nvSpPr>
          <p:cNvPr id="9" name="Freeform 9"/>
          <p:cNvSpPr/>
          <p:nvPr/>
        </p:nvSpPr>
        <p:spPr>
          <a:xfrm>
            <a:off x="12897254" y="-415129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8"/>
            <a:stretch>
              <a:fillRect/>
            </a:stretch>
          </a:blipFill>
        </p:spPr>
      </p:sp>
      <p:sp>
        <p:nvSpPr>
          <p:cNvPr id="10" name="Freeform 10"/>
          <p:cNvSpPr/>
          <p:nvPr/>
        </p:nvSpPr>
        <p:spPr>
          <a:xfrm>
            <a:off x="-2956983" y="7717344"/>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8"/>
            <a:stretch>
              <a:fillRect/>
            </a:stretch>
          </a:blipFill>
        </p:spPr>
      </p:sp>
      <p:sp>
        <p:nvSpPr>
          <p:cNvPr id="11" name="Freeform 11"/>
          <p:cNvSpPr/>
          <p:nvPr/>
        </p:nvSpPr>
        <p:spPr>
          <a:xfrm>
            <a:off x="-513330" y="799749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9"/>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9"/>
            <a:stretch>
              <a:fillRect/>
            </a:stretch>
          </a:blipFill>
        </p:spPr>
      </p:sp>
      <p:sp>
        <p:nvSpPr>
          <p:cNvPr id="13" name="Freeform 13"/>
          <p:cNvSpPr/>
          <p:nvPr/>
        </p:nvSpPr>
        <p:spPr>
          <a:xfrm>
            <a:off x="3493371" y="2106287"/>
            <a:ext cx="11301259" cy="6074427"/>
          </a:xfrm>
          <a:custGeom>
            <a:avLst/>
            <a:gdLst/>
            <a:ahLst/>
            <a:cxnLst/>
            <a:rect l="l" t="t" r="r" b="b"/>
            <a:pathLst>
              <a:path w="11301259" h="6074427">
                <a:moveTo>
                  <a:pt x="0" y="0"/>
                </a:moveTo>
                <a:lnTo>
                  <a:pt x="11301258" y="0"/>
                </a:lnTo>
                <a:lnTo>
                  <a:pt x="11301258" y="6074426"/>
                </a:lnTo>
                <a:lnTo>
                  <a:pt x="0" y="6074426"/>
                </a:lnTo>
                <a:lnTo>
                  <a:pt x="0" y="0"/>
                </a:lnTo>
                <a:close/>
              </a:path>
            </a:pathLst>
          </a:custGeom>
          <a:blipFill>
            <a:blip r:embed="rId10"/>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3"/>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4"/>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4"/>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5"/>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6"/>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7"/>
            <a:stretch>
              <a:fillRect/>
            </a:stretch>
          </a:blipFill>
        </p:spPr>
      </p:sp>
      <p:sp>
        <p:nvSpPr>
          <p:cNvPr id="9" name="Freeform 9"/>
          <p:cNvSpPr/>
          <p:nvPr/>
        </p:nvSpPr>
        <p:spPr>
          <a:xfrm>
            <a:off x="12897254" y="-415129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8"/>
            <a:stretch>
              <a:fillRect/>
            </a:stretch>
          </a:blipFill>
        </p:spPr>
      </p:sp>
      <p:sp>
        <p:nvSpPr>
          <p:cNvPr id="10" name="Freeform 10"/>
          <p:cNvSpPr/>
          <p:nvPr/>
        </p:nvSpPr>
        <p:spPr>
          <a:xfrm>
            <a:off x="-2956983" y="7717344"/>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8"/>
            <a:stretch>
              <a:fillRect/>
            </a:stretch>
          </a:blipFill>
        </p:spPr>
      </p:sp>
      <p:sp>
        <p:nvSpPr>
          <p:cNvPr id="11" name="Freeform 11"/>
          <p:cNvSpPr/>
          <p:nvPr/>
        </p:nvSpPr>
        <p:spPr>
          <a:xfrm>
            <a:off x="-513330" y="799749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9"/>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9"/>
            <a:stretch>
              <a:fillRect/>
            </a:stretch>
          </a:blipFill>
        </p:spPr>
      </p:sp>
      <p:sp>
        <p:nvSpPr>
          <p:cNvPr id="13" name="Freeform 13"/>
          <p:cNvSpPr/>
          <p:nvPr/>
        </p:nvSpPr>
        <p:spPr>
          <a:xfrm>
            <a:off x="5163553" y="2158165"/>
            <a:ext cx="7960894" cy="5970671"/>
          </a:xfrm>
          <a:custGeom>
            <a:avLst/>
            <a:gdLst/>
            <a:ahLst/>
            <a:cxnLst/>
            <a:rect l="l" t="t" r="r" b="b"/>
            <a:pathLst>
              <a:path w="7960894" h="5970671">
                <a:moveTo>
                  <a:pt x="0" y="0"/>
                </a:moveTo>
                <a:lnTo>
                  <a:pt x="7960894" y="0"/>
                </a:lnTo>
                <a:lnTo>
                  <a:pt x="7960894" y="5970670"/>
                </a:lnTo>
                <a:lnTo>
                  <a:pt x="0" y="5970670"/>
                </a:lnTo>
                <a:lnTo>
                  <a:pt x="0" y="0"/>
                </a:lnTo>
                <a:close/>
              </a:path>
            </a:pathLst>
          </a:custGeom>
          <a:blipFill>
            <a:blip r:embed="rId10"/>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3"/>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4"/>
            <a:stretch>
              <a:fillRect/>
            </a:stretch>
          </a:blipFill>
        </p:spPr>
      </p:sp>
      <p:sp>
        <p:nvSpPr>
          <p:cNvPr id="5" name="Freeform 5"/>
          <p:cNvSpPr/>
          <p:nvPr/>
        </p:nvSpPr>
        <p:spPr>
          <a:xfrm rot="735098">
            <a:off x="16971800" y="6265031"/>
            <a:ext cx="2136488" cy="1973581"/>
          </a:xfrm>
          <a:custGeom>
            <a:avLst/>
            <a:gdLst/>
            <a:ahLst/>
            <a:cxnLst/>
            <a:rect l="l" t="t" r="r" b="b"/>
            <a:pathLst>
              <a:path w="2136488" h="1973581">
                <a:moveTo>
                  <a:pt x="0" y="0"/>
                </a:moveTo>
                <a:lnTo>
                  <a:pt x="2136487" y="0"/>
                </a:lnTo>
                <a:lnTo>
                  <a:pt x="2136487" y="1973580"/>
                </a:lnTo>
                <a:lnTo>
                  <a:pt x="0" y="1973580"/>
                </a:lnTo>
                <a:lnTo>
                  <a:pt x="0" y="0"/>
                </a:lnTo>
                <a:close/>
              </a:path>
            </a:pathLst>
          </a:custGeom>
          <a:blipFill>
            <a:blip r:embed="rId4"/>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5"/>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6"/>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7"/>
            <a:stretch>
              <a:fillRect/>
            </a:stretch>
          </a:blipFill>
        </p:spPr>
      </p:sp>
      <p:sp>
        <p:nvSpPr>
          <p:cNvPr id="9" name="Freeform 9"/>
          <p:cNvSpPr/>
          <p:nvPr/>
        </p:nvSpPr>
        <p:spPr>
          <a:xfrm>
            <a:off x="11750765" y="-3160265"/>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8"/>
            <a:stretch>
              <a:fillRect/>
            </a:stretch>
          </a:blipFill>
        </p:spPr>
      </p:sp>
      <p:sp>
        <p:nvSpPr>
          <p:cNvPr id="10" name="Freeform 10"/>
          <p:cNvSpPr/>
          <p:nvPr/>
        </p:nvSpPr>
        <p:spPr>
          <a:xfrm>
            <a:off x="-2956983" y="7717344"/>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8"/>
            <a:stretch>
              <a:fillRect/>
            </a:stretch>
          </a:blipFill>
        </p:spPr>
      </p:sp>
      <p:sp>
        <p:nvSpPr>
          <p:cNvPr id="11" name="Freeform 11"/>
          <p:cNvSpPr/>
          <p:nvPr/>
        </p:nvSpPr>
        <p:spPr>
          <a:xfrm>
            <a:off x="-513330" y="799749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9"/>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9"/>
            <a:stretch>
              <a:fillRect/>
            </a:stretch>
          </a:blipFill>
        </p:spPr>
      </p:sp>
      <p:sp>
        <p:nvSpPr>
          <p:cNvPr id="13" name="Freeform 13"/>
          <p:cNvSpPr/>
          <p:nvPr/>
        </p:nvSpPr>
        <p:spPr>
          <a:xfrm>
            <a:off x="5415917" y="2453131"/>
            <a:ext cx="7456165" cy="5380738"/>
          </a:xfrm>
          <a:custGeom>
            <a:avLst/>
            <a:gdLst/>
            <a:ahLst/>
            <a:cxnLst/>
            <a:rect l="l" t="t" r="r" b="b"/>
            <a:pathLst>
              <a:path w="7456165" h="5380738">
                <a:moveTo>
                  <a:pt x="0" y="0"/>
                </a:moveTo>
                <a:lnTo>
                  <a:pt x="7456166" y="0"/>
                </a:lnTo>
                <a:lnTo>
                  <a:pt x="7456166" y="5380738"/>
                </a:lnTo>
                <a:lnTo>
                  <a:pt x="0" y="5380738"/>
                </a:lnTo>
                <a:lnTo>
                  <a:pt x="0" y="0"/>
                </a:lnTo>
                <a:close/>
              </a:path>
            </a:pathLst>
          </a:custGeom>
          <a:blipFill>
            <a:blip r:embed="rId10"/>
            <a:stretch>
              <a:fillRect/>
            </a:stretch>
          </a:blipFill>
        </p:spPr>
      </p:sp>
      <p:sp>
        <p:nvSpPr>
          <p:cNvPr id="14" name="Freeform 14"/>
          <p:cNvSpPr/>
          <p:nvPr/>
        </p:nvSpPr>
        <p:spPr>
          <a:xfrm rot="735098">
            <a:off x="12090644" y="2239482"/>
            <a:ext cx="1070865" cy="989212"/>
          </a:xfrm>
          <a:custGeom>
            <a:avLst/>
            <a:gdLst/>
            <a:ahLst/>
            <a:cxnLst/>
            <a:rect l="l" t="t" r="r" b="b"/>
            <a:pathLst>
              <a:path w="1070865" h="989212">
                <a:moveTo>
                  <a:pt x="0" y="0"/>
                </a:moveTo>
                <a:lnTo>
                  <a:pt x="1070866" y="0"/>
                </a:lnTo>
                <a:lnTo>
                  <a:pt x="1070866" y="989212"/>
                </a:lnTo>
                <a:lnTo>
                  <a:pt x="0" y="989212"/>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Leaves Background Watercolor Presentation</dc:title>
  <cp:lastModifiedBy>Mim Talukder</cp:lastModifiedBy>
  <cp:revision>2</cp:revision>
  <dcterms:created xsi:type="dcterms:W3CDTF">2006-08-16T00:00:00Z</dcterms:created>
  <dcterms:modified xsi:type="dcterms:W3CDTF">2024-11-10T03:53:12Z</dcterms:modified>
  <dc:identifier>DAGVxXrincA</dc:identifier>
</cp:coreProperties>
</file>